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130556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3"/>
  </p:normalViewPr>
  <p:slideViewPr>
    <p:cSldViewPr snapToGrid="0" snapToObjects="1">
      <p:cViewPr>
        <p:scale>
          <a:sx n="92" d="100"/>
          <a:sy n="92" d="100"/>
        </p:scale>
        <p:origin x="440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tiff>
</file>

<file path=ppt/media/image2.tiff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1950" y="1122363"/>
            <a:ext cx="97917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1950" y="3602038"/>
            <a:ext cx="97917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5529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69730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914" y="365125"/>
            <a:ext cx="2815114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7573" y="365125"/>
            <a:ext cx="8282146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33815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9232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0773" y="1709739"/>
            <a:ext cx="1126045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0773" y="4589464"/>
            <a:ext cx="1126045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72513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7573" y="1825625"/>
            <a:ext cx="554863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9398" y="1825625"/>
            <a:ext cx="554863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04790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3" y="365126"/>
            <a:ext cx="11260455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9274" y="1681163"/>
            <a:ext cx="55231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9274" y="2505075"/>
            <a:ext cx="5523130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9398" y="1681163"/>
            <a:ext cx="55503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9398" y="2505075"/>
            <a:ext cx="5550330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09335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9833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24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4" y="457200"/>
            <a:ext cx="421077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0330" y="987426"/>
            <a:ext cx="660939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9274" y="2057400"/>
            <a:ext cx="421077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4206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4" y="457200"/>
            <a:ext cx="421077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50330" y="987426"/>
            <a:ext cx="6609398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9274" y="2057400"/>
            <a:ext cx="421077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60988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7573" y="365126"/>
            <a:ext cx="112604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7573" y="1825625"/>
            <a:ext cx="1126045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7573" y="6356351"/>
            <a:ext cx="2937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24668" y="6356351"/>
            <a:ext cx="4406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20518" y="6356351"/>
            <a:ext cx="2937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85014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microsoft.com/office/2007/relationships/hdphoto" Target="../media/hdphoto1.wdp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tângulo Arredondado 57">
            <a:extLst>
              <a:ext uri="{FF2B5EF4-FFF2-40B4-BE49-F238E27FC236}">
                <a16:creationId xmlns:a16="http://schemas.microsoft.com/office/drawing/2014/main" id="{7ABBCCE7-5E52-0942-81DA-5A90D48F6921}"/>
              </a:ext>
            </a:extLst>
          </p:cNvPr>
          <p:cNvSpPr/>
          <p:nvPr/>
        </p:nvSpPr>
        <p:spPr>
          <a:xfrm>
            <a:off x="540335" y="180109"/>
            <a:ext cx="9795163" cy="6210405"/>
          </a:xfrm>
          <a:prstGeom prst="roundRect">
            <a:avLst>
              <a:gd name="adj" fmla="val 3060"/>
            </a:avLst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1CB7D27-C5CC-724C-B2F8-3009968BC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13" r="52297" b="50000"/>
          <a:stretch/>
        </p:blipFill>
        <p:spPr>
          <a:xfrm>
            <a:off x="8053357" y="876359"/>
            <a:ext cx="1960326" cy="192834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1810C0B-E497-1A4F-9145-37463E043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90" t="56277" b="1629"/>
          <a:stretch/>
        </p:blipFill>
        <p:spPr>
          <a:xfrm>
            <a:off x="3894028" y="4069810"/>
            <a:ext cx="2380909" cy="187200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C9D457F-1458-DA4C-AFF4-63AE9FB00AA3}"/>
              </a:ext>
            </a:extLst>
          </p:cNvPr>
          <p:cNvSpPr txBox="1"/>
          <p:nvPr/>
        </p:nvSpPr>
        <p:spPr>
          <a:xfrm>
            <a:off x="8039219" y="260251"/>
            <a:ext cx="18364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/>
              <a:t>Late </a:t>
            </a:r>
            <a:r>
              <a:rPr lang="pt-PT" b="1" dirty="0" err="1"/>
              <a:t>Verliger</a:t>
            </a:r>
            <a:endParaRPr lang="pt-PT" b="1" dirty="0"/>
          </a:p>
          <a:p>
            <a:pPr algn="ctr"/>
            <a:r>
              <a:rPr lang="pt-PT" sz="1200" dirty="0"/>
              <a:t>(</a:t>
            </a:r>
            <a:r>
              <a:rPr lang="pt-PT" sz="1200" dirty="0" err="1"/>
              <a:t>posttorsional</a:t>
            </a:r>
            <a:r>
              <a:rPr lang="pt-PT" sz="1200" dirty="0"/>
              <a:t> larval </a:t>
            </a:r>
            <a:r>
              <a:rPr lang="pt-PT" sz="1200" dirty="0" err="1"/>
              <a:t>stage</a:t>
            </a:r>
            <a:r>
              <a:rPr lang="pt-PT" sz="1200" dirty="0"/>
              <a:t>)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7CB334B2-83E0-A14A-BE63-2366BEAB75BC}"/>
              </a:ext>
            </a:extLst>
          </p:cNvPr>
          <p:cNvSpPr/>
          <p:nvPr/>
        </p:nvSpPr>
        <p:spPr>
          <a:xfrm>
            <a:off x="4159241" y="3707574"/>
            <a:ext cx="1782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b="1" dirty="0">
                <a:latin typeface="Times" pitchFamily="2" charset="0"/>
              </a:rPr>
              <a:t>Juvenil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20CA1BF-EF39-ED41-9E0C-1A2B3754D5A3}"/>
              </a:ext>
            </a:extLst>
          </p:cNvPr>
          <p:cNvSpPr txBox="1"/>
          <p:nvPr/>
        </p:nvSpPr>
        <p:spPr>
          <a:xfrm>
            <a:off x="6397772" y="282820"/>
            <a:ext cx="144488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Early</a:t>
            </a:r>
            <a:r>
              <a:rPr lang="pt-PT" b="1" dirty="0"/>
              <a:t> </a:t>
            </a:r>
            <a:r>
              <a:rPr lang="pt-PT" b="1" dirty="0" err="1"/>
              <a:t>Verliger</a:t>
            </a:r>
            <a:endParaRPr lang="pt-PT" b="1" dirty="0"/>
          </a:p>
          <a:p>
            <a:pPr algn="ctr"/>
            <a:r>
              <a:rPr lang="pt-PT" sz="1200" dirty="0"/>
              <a:t>(</a:t>
            </a:r>
            <a:r>
              <a:rPr lang="pt-PT" sz="1200" dirty="0" err="1"/>
              <a:t>before</a:t>
            </a:r>
            <a:r>
              <a:rPr lang="pt-PT" sz="1200" dirty="0"/>
              <a:t> </a:t>
            </a:r>
            <a:r>
              <a:rPr lang="pt-PT" sz="1200" dirty="0" err="1"/>
              <a:t>torsion</a:t>
            </a:r>
            <a:r>
              <a:rPr lang="pt-PT" sz="1200" dirty="0"/>
              <a:t>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51F2029-7185-9D41-AE3E-2D8D8CED62AD}"/>
              </a:ext>
            </a:extLst>
          </p:cNvPr>
          <p:cNvSpPr txBox="1"/>
          <p:nvPr/>
        </p:nvSpPr>
        <p:spPr>
          <a:xfrm>
            <a:off x="3714503" y="370806"/>
            <a:ext cx="1396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Trochophore</a:t>
            </a:r>
            <a:endParaRPr lang="pt-PT" b="1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CF512748-6081-984D-865F-1FE25EB01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729" t="4613" b="50000"/>
          <a:stretch/>
        </p:blipFill>
        <p:spPr>
          <a:xfrm>
            <a:off x="3434666" y="930835"/>
            <a:ext cx="1956596" cy="1819395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E34BF10-7E4A-424E-AB77-38CB679456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0186" b="70795"/>
          <a:stretch/>
        </p:blipFill>
        <p:spPr>
          <a:xfrm>
            <a:off x="734734" y="913763"/>
            <a:ext cx="1709029" cy="1819394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B41FDD5E-8861-5F40-BF40-7957F5CDC131}"/>
              </a:ext>
            </a:extLst>
          </p:cNvPr>
          <p:cNvSpPr txBox="1"/>
          <p:nvPr/>
        </p:nvSpPr>
        <p:spPr>
          <a:xfrm>
            <a:off x="1295032" y="467486"/>
            <a:ext cx="588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EGG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EA74F3C8-582D-0140-A405-F77DC74B4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6649" y="928412"/>
            <a:ext cx="1848896" cy="1824244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41F537E-ACA8-7B45-9C0A-A8E17B0CD9B2}"/>
              </a:ext>
            </a:extLst>
          </p:cNvPr>
          <p:cNvSpPr/>
          <p:nvPr/>
        </p:nvSpPr>
        <p:spPr>
          <a:xfrm>
            <a:off x="10442082" y="1969054"/>
            <a:ext cx="2380908" cy="297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b="1" dirty="0">
                <a:latin typeface="Times" pitchFamily="2" charset="0"/>
              </a:rPr>
              <a:t>Abbreviations:</a:t>
            </a:r>
            <a:endParaRPr lang="en-GB" sz="1100" dirty="0">
              <a:latin typeface="Times" pitchFamily="2" charset="0"/>
            </a:endParaRPr>
          </a:p>
          <a:p>
            <a:r>
              <a:rPr lang="en-GB" sz="1100" dirty="0">
                <a:latin typeface="Times" pitchFamily="2" charset="0"/>
              </a:rPr>
              <a:t>act, apical ciliary tuft; </a:t>
            </a:r>
          </a:p>
          <a:p>
            <a:r>
              <a:rPr lang="en-GB" sz="1100" dirty="0" err="1">
                <a:latin typeface="Times" pitchFamily="2" charset="0"/>
              </a:rPr>
              <a:t>alr</a:t>
            </a:r>
            <a:r>
              <a:rPr lang="en-GB" sz="1100" dirty="0">
                <a:latin typeface="Times" pitchFamily="2" charset="0"/>
              </a:rPr>
              <a:t>, accessory larval retractor; </a:t>
            </a:r>
          </a:p>
          <a:p>
            <a:r>
              <a:rPr lang="en-GB" sz="1100" dirty="0">
                <a:latin typeface="Times" pitchFamily="2" charset="0"/>
              </a:rPr>
              <a:t>ft, anlage of foot; </a:t>
            </a:r>
          </a:p>
          <a:p>
            <a:r>
              <a:rPr lang="en-GB" sz="1100" dirty="0" err="1">
                <a:latin typeface="Times" pitchFamily="2" charset="0"/>
              </a:rPr>
              <a:t>Hpf</a:t>
            </a:r>
            <a:r>
              <a:rPr lang="en-GB" sz="1100" dirty="0">
                <a:latin typeface="Times" pitchFamily="2" charset="0"/>
              </a:rPr>
              <a:t>, hours post fertilization</a:t>
            </a:r>
          </a:p>
          <a:p>
            <a:r>
              <a:rPr lang="en-GB" sz="1100" dirty="0" err="1">
                <a:latin typeface="Times" pitchFamily="2" charset="0"/>
              </a:rPr>
              <a:t>lmf</a:t>
            </a:r>
            <a:r>
              <a:rPr lang="en-GB" sz="1100" dirty="0">
                <a:latin typeface="Times" pitchFamily="2" charset="0"/>
              </a:rPr>
              <a:t>, longitudinal mantle fibres, </a:t>
            </a:r>
          </a:p>
          <a:p>
            <a:r>
              <a:rPr lang="en-GB" sz="1100" dirty="0" err="1">
                <a:latin typeface="Times" pitchFamily="2" charset="0"/>
              </a:rPr>
              <a:t>lsm</a:t>
            </a:r>
            <a:r>
              <a:rPr lang="en-GB" sz="1100" dirty="0">
                <a:latin typeface="Times" pitchFamily="2" charset="0"/>
              </a:rPr>
              <a:t>, left shell muscle, </a:t>
            </a:r>
          </a:p>
          <a:p>
            <a:r>
              <a:rPr lang="en-GB" sz="1100" dirty="0">
                <a:latin typeface="Times" pitchFamily="2" charset="0"/>
              </a:rPr>
              <a:t>mf, mantle fold; </a:t>
            </a:r>
          </a:p>
          <a:p>
            <a:r>
              <a:rPr lang="en-GB" sz="1100" dirty="0" err="1">
                <a:latin typeface="Times" pitchFamily="2" charset="0"/>
              </a:rPr>
              <a:t>mlr</a:t>
            </a:r>
            <a:r>
              <a:rPr lang="en-GB" sz="1100" dirty="0">
                <a:latin typeface="Times" pitchFamily="2" charset="0"/>
              </a:rPr>
              <a:t>, main larval retractor; </a:t>
            </a:r>
          </a:p>
          <a:p>
            <a:r>
              <a:rPr lang="en-GB" sz="1100" dirty="0">
                <a:latin typeface="Times" pitchFamily="2" charset="0"/>
              </a:rPr>
              <a:t>op, operculum; </a:t>
            </a:r>
          </a:p>
          <a:p>
            <a:r>
              <a:rPr lang="en-GB" sz="1100" dirty="0" err="1">
                <a:latin typeface="Times" pitchFamily="2" charset="0"/>
              </a:rPr>
              <a:t>pt</a:t>
            </a:r>
            <a:r>
              <a:rPr lang="en-GB" sz="1100" dirty="0">
                <a:latin typeface="Times" pitchFamily="2" charset="0"/>
              </a:rPr>
              <a:t>, prototroch.</a:t>
            </a:r>
          </a:p>
          <a:p>
            <a:r>
              <a:rPr lang="en-GB" sz="1100" dirty="0">
                <a:latin typeface="Times" pitchFamily="2" charset="0"/>
              </a:rPr>
              <a:t>pp, pedal plexus, </a:t>
            </a:r>
          </a:p>
          <a:p>
            <a:r>
              <a:rPr lang="en-GB" sz="1100" dirty="0" err="1">
                <a:latin typeface="Times" pitchFamily="2" charset="0"/>
              </a:rPr>
              <a:t>rsm</a:t>
            </a:r>
            <a:r>
              <a:rPr lang="en-GB" sz="1100" dirty="0">
                <a:latin typeface="Times" pitchFamily="2" charset="0"/>
              </a:rPr>
              <a:t>, right shell muscle, </a:t>
            </a:r>
          </a:p>
          <a:p>
            <a:r>
              <a:rPr lang="en-GB" sz="1100" dirty="0" err="1">
                <a:latin typeface="Times" pitchFamily="2" charset="0"/>
              </a:rPr>
              <a:t>te</a:t>
            </a:r>
            <a:r>
              <a:rPr lang="en-GB" sz="1100" dirty="0">
                <a:latin typeface="Times" pitchFamily="2" charset="0"/>
              </a:rPr>
              <a:t>, cephalic tentacle, </a:t>
            </a:r>
          </a:p>
          <a:p>
            <a:r>
              <a:rPr lang="en-GB" sz="1100" dirty="0" err="1">
                <a:latin typeface="Times" pitchFamily="2" charset="0"/>
              </a:rPr>
              <a:t>tmf</a:t>
            </a:r>
            <a:r>
              <a:rPr lang="en-GB" sz="1100" dirty="0">
                <a:latin typeface="Times" pitchFamily="2" charset="0"/>
              </a:rPr>
              <a:t>, transversal mantle fibres, </a:t>
            </a:r>
          </a:p>
          <a:p>
            <a:r>
              <a:rPr lang="en-GB" sz="1100" dirty="0" err="1">
                <a:latin typeface="Times" pitchFamily="2" charset="0"/>
              </a:rPr>
              <a:t>vh</a:t>
            </a:r>
            <a:r>
              <a:rPr lang="en-GB" sz="1100" dirty="0">
                <a:latin typeface="Times" pitchFamily="2" charset="0"/>
              </a:rPr>
              <a:t>, visceral hump, </a:t>
            </a:r>
          </a:p>
          <a:p>
            <a:r>
              <a:rPr lang="en-GB" sz="1100" dirty="0" err="1">
                <a:latin typeface="Times" pitchFamily="2" charset="0"/>
              </a:rPr>
              <a:t>vr</a:t>
            </a:r>
            <a:r>
              <a:rPr lang="en-GB" sz="1100" dirty="0">
                <a:latin typeface="Times" pitchFamily="2" charset="0"/>
              </a:rPr>
              <a:t>, velum (muscle)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E738BAC-1384-3E41-906C-80B7819B6F76}"/>
              </a:ext>
            </a:extLst>
          </p:cNvPr>
          <p:cNvSpPr txBox="1"/>
          <p:nvPr/>
        </p:nvSpPr>
        <p:spPr>
          <a:xfrm>
            <a:off x="7056902" y="3724940"/>
            <a:ext cx="21913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Metamorphosis</a:t>
            </a:r>
            <a:endParaRPr lang="pt-PT" sz="1200" dirty="0"/>
          </a:p>
          <a:p>
            <a:pPr algn="ctr"/>
            <a:r>
              <a:rPr lang="pt-PT" sz="1200" dirty="0" err="1"/>
              <a:t>Defined</a:t>
            </a:r>
            <a:r>
              <a:rPr lang="pt-PT" sz="1200" dirty="0"/>
              <a:t> </a:t>
            </a:r>
            <a:r>
              <a:rPr lang="pt-PT" sz="1200" dirty="0" err="1"/>
              <a:t>by</a:t>
            </a:r>
            <a:r>
              <a:rPr lang="pt-PT" sz="1200" dirty="0"/>
              <a:t> </a:t>
            </a:r>
            <a:r>
              <a:rPr lang="pt-PT" sz="1200" dirty="0" err="1"/>
              <a:t>the</a:t>
            </a:r>
            <a:r>
              <a:rPr lang="pt-PT" sz="1200" dirty="0"/>
              <a:t>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200" dirty="0" err="1"/>
              <a:t>reduction</a:t>
            </a:r>
            <a:r>
              <a:rPr lang="pt-PT" sz="1200" dirty="0"/>
              <a:t> (</a:t>
            </a:r>
            <a:r>
              <a:rPr lang="pt-PT" sz="1200" dirty="0" err="1"/>
              <a:t>loss</a:t>
            </a:r>
            <a:r>
              <a:rPr lang="pt-PT" sz="1200" dirty="0"/>
              <a:t>) </a:t>
            </a:r>
            <a:r>
              <a:rPr lang="pt-PT" sz="1200" dirty="0" err="1"/>
              <a:t>of</a:t>
            </a:r>
            <a:r>
              <a:rPr lang="pt-PT" sz="1200" dirty="0"/>
              <a:t> </a:t>
            </a:r>
            <a:r>
              <a:rPr lang="pt-PT" sz="1200" dirty="0" err="1"/>
              <a:t>the</a:t>
            </a:r>
            <a:r>
              <a:rPr lang="pt-PT" sz="1200" dirty="0"/>
              <a:t> velum.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200" dirty="0" err="1"/>
              <a:t>presence</a:t>
            </a:r>
            <a:r>
              <a:rPr lang="pt-PT" sz="1200" dirty="0"/>
              <a:t> </a:t>
            </a:r>
            <a:r>
              <a:rPr lang="pt-PT" sz="1200" dirty="0" err="1"/>
              <a:t>of</a:t>
            </a:r>
            <a:r>
              <a:rPr lang="pt-PT" sz="1200" dirty="0"/>
              <a:t> </a:t>
            </a:r>
            <a:r>
              <a:rPr lang="pt-PT" sz="1200" dirty="0" err="1"/>
              <a:t>food</a:t>
            </a:r>
            <a:r>
              <a:rPr lang="pt-PT" sz="1200" dirty="0"/>
              <a:t> in </a:t>
            </a:r>
            <a:r>
              <a:rPr lang="pt-PT" sz="1200" dirty="0" err="1"/>
              <a:t>the</a:t>
            </a:r>
            <a:r>
              <a:rPr lang="pt-PT" sz="1200" dirty="0"/>
              <a:t> </a:t>
            </a:r>
            <a:r>
              <a:rPr lang="pt-PT" sz="1200" dirty="0" err="1"/>
              <a:t>gut</a:t>
            </a:r>
            <a:r>
              <a:rPr lang="pt-PT" sz="1200" dirty="0"/>
              <a:t>.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B7ACFBA-5EC2-5547-9288-8402843E23C8}"/>
              </a:ext>
            </a:extLst>
          </p:cNvPr>
          <p:cNvSpPr/>
          <p:nvPr/>
        </p:nvSpPr>
        <p:spPr>
          <a:xfrm>
            <a:off x="382651" y="3621935"/>
            <a:ext cx="243493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b="1" dirty="0" err="1">
                <a:latin typeface="Times" pitchFamily="2" charset="0"/>
              </a:rPr>
              <a:t>Adult</a:t>
            </a:r>
            <a:endParaRPr lang="pt-PT" b="1" dirty="0">
              <a:latin typeface="Times" pitchFamily="2" charset="0"/>
            </a:endParaRPr>
          </a:p>
          <a:p>
            <a:pPr algn="ctr"/>
            <a:r>
              <a:rPr lang="pt-PT" sz="1200" b="1" dirty="0" err="1">
                <a:latin typeface="Times" pitchFamily="2" charset="0"/>
              </a:rPr>
              <a:t>S</a:t>
            </a:r>
            <a:r>
              <a:rPr lang="pt-PT" sz="1200" dirty="0" err="1"/>
              <a:t>ize</a:t>
            </a:r>
            <a:r>
              <a:rPr lang="pt-PT" sz="1200" dirty="0"/>
              <a:t> </a:t>
            </a:r>
            <a:r>
              <a:rPr lang="pt-PT" sz="1200" dirty="0" err="1"/>
              <a:t>at</a:t>
            </a:r>
            <a:r>
              <a:rPr lang="pt-PT" sz="1200" dirty="0"/>
              <a:t> </a:t>
            </a:r>
            <a:r>
              <a:rPr lang="pt-PT" sz="1200" dirty="0" err="1"/>
              <a:t>first</a:t>
            </a:r>
            <a:r>
              <a:rPr lang="pt-PT" sz="1200" dirty="0"/>
              <a:t> </a:t>
            </a:r>
            <a:r>
              <a:rPr lang="pt-PT" sz="1200" dirty="0" err="1"/>
              <a:t>maturity</a:t>
            </a:r>
            <a:r>
              <a:rPr lang="pt-PT" sz="1200" dirty="0"/>
              <a:t> = 37.5mm</a:t>
            </a:r>
          </a:p>
          <a:p>
            <a:pPr algn="ctr"/>
            <a:r>
              <a:rPr lang="pt-PT" sz="1200" dirty="0"/>
              <a:t>Age </a:t>
            </a:r>
            <a:r>
              <a:rPr lang="pt-PT" sz="1200" dirty="0" err="1"/>
              <a:t>at</a:t>
            </a:r>
            <a:r>
              <a:rPr lang="pt-PT" sz="1200" dirty="0"/>
              <a:t> </a:t>
            </a:r>
            <a:r>
              <a:rPr lang="pt-PT" sz="1200" dirty="0" err="1"/>
              <a:t>first</a:t>
            </a:r>
            <a:r>
              <a:rPr lang="pt-PT" sz="1200" dirty="0"/>
              <a:t> </a:t>
            </a:r>
            <a:r>
              <a:rPr lang="pt-PT" sz="1200" dirty="0" err="1"/>
              <a:t>maturity</a:t>
            </a:r>
            <a:r>
              <a:rPr lang="pt-PT" sz="1200" dirty="0"/>
              <a:t> = 2 </a:t>
            </a:r>
            <a:r>
              <a:rPr lang="pt-PT" sz="1200" dirty="0" err="1"/>
              <a:t>years</a:t>
            </a:r>
            <a:endParaRPr lang="pt-PT" sz="1200" dirty="0"/>
          </a:p>
        </p:txBody>
      </p:sp>
      <p:cxnSp>
        <p:nvCxnSpPr>
          <p:cNvPr id="20" name="Conexão Reta Unidirecional 19">
            <a:extLst>
              <a:ext uri="{FF2B5EF4-FFF2-40B4-BE49-F238E27FC236}">
                <a16:creationId xmlns:a16="http://schemas.microsoft.com/office/drawing/2014/main" id="{475758E7-231C-E64F-A2A1-9D9C71A4B111}"/>
              </a:ext>
            </a:extLst>
          </p:cNvPr>
          <p:cNvCxnSpPr>
            <a:stCxn id="12" idx="3"/>
            <a:endCxn id="11" idx="1"/>
          </p:cNvCxnSpPr>
          <p:nvPr/>
        </p:nvCxnSpPr>
        <p:spPr>
          <a:xfrm>
            <a:off x="2443763" y="1823460"/>
            <a:ext cx="990903" cy="170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A560353C-1FFD-844E-BABD-B6644A114493}"/>
              </a:ext>
            </a:extLst>
          </p:cNvPr>
          <p:cNvSpPr txBox="1"/>
          <p:nvPr/>
        </p:nvSpPr>
        <p:spPr>
          <a:xfrm>
            <a:off x="2425152" y="1891164"/>
            <a:ext cx="1035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/>
              <a:t>8-9 </a:t>
            </a:r>
          </a:p>
          <a:p>
            <a:pPr algn="ctr"/>
            <a:r>
              <a:rPr lang="en-GB" sz="1400" dirty="0">
                <a:latin typeface="Times" pitchFamily="2" charset="0"/>
              </a:rPr>
              <a:t>hours post fertilization (</a:t>
            </a:r>
            <a:r>
              <a:rPr lang="en-GB" sz="1400" dirty="0" err="1">
                <a:latin typeface="Times" pitchFamily="2" charset="0"/>
              </a:rPr>
              <a:t>hpf</a:t>
            </a:r>
            <a:r>
              <a:rPr lang="en-GB" sz="1400" dirty="0">
                <a:latin typeface="Times" pitchFamily="2" charset="0"/>
              </a:rPr>
              <a:t>)</a:t>
            </a:r>
          </a:p>
        </p:txBody>
      </p:sp>
      <p:cxnSp>
        <p:nvCxnSpPr>
          <p:cNvPr id="22" name="Conexão Reta Unidirecional 21">
            <a:extLst>
              <a:ext uri="{FF2B5EF4-FFF2-40B4-BE49-F238E27FC236}">
                <a16:creationId xmlns:a16="http://schemas.microsoft.com/office/drawing/2014/main" id="{36D93A11-3BBF-8E44-B151-A9A31F84E80B}"/>
              </a:ext>
            </a:extLst>
          </p:cNvPr>
          <p:cNvCxnSpPr>
            <a:cxnSpLocks/>
            <a:stCxn id="11" idx="3"/>
            <a:endCxn id="14" idx="1"/>
          </p:cNvCxnSpPr>
          <p:nvPr/>
        </p:nvCxnSpPr>
        <p:spPr>
          <a:xfrm>
            <a:off x="5391262" y="1840533"/>
            <a:ext cx="81538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23AB7CF-C8E4-7B43-B260-FCA008F30C3D}"/>
              </a:ext>
            </a:extLst>
          </p:cNvPr>
          <p:cNvSpPr txBox="1"/>
          <p:nvPr/>
        </p:nvSpPr>
        <p:spPr>
          <a:xfrm>
            <a:off x="5335910" y="1927220"/>
            <a:ext cx="8869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36-41 </a:t>
            </a:r>
            <a:r>
              <a:rPr lang="pt-PT" sz="1400" dirty="0" err="1"/>
              <a:t>hpf</a:t>
            </a:r>
            <a:endParaRPr lang="pt-PT" sz="1400" dirty="0"/>
          </a:p>
        </p:txBody>
      </p:sp>
      <p:sp>
        <p:nvSpPr>
          <p:cNvPr id="40" name="Chaveta à Esquerda 39">
            <a:extLst>
              <a:ext uri="{FF2B5EF4-FFF2-40B4-BE49-F238E27FC236}">
                <a16:creationId xmlns:a16="http://schemas.microsoft.com/office/drawing/2014/main" id="{7E526246-0D96-C14F-9C11-24C23D489E21}"/>
              </a:ext>
            </a:extLst>
          </p:cNvPr>
          <p:cNvSpPr/>
          <p:nvPr/>
        </p:nvSpPr>
        <p:spPr>
          <a:xfrm rot="16200000">
            <a:off x="7959087" y="993880"/>
            <a:ext cx="243960" cy="3881838"/>
          </a:xfrm>
          <a:prstGeom prst="leftBrace">
            <a:avLst>
              <a:gd name="adj1" fmla="val 8333"/>
              <a:gd name="adj2" fmla="val 503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42" name="Conexão Reta Unidirecional 41">
            <a:extLst>
              <a:ext uri="{FF2B5EF4-FFF2-40B4-BE49-F238E27FC236}">
                <a16:creationId xmlns:a16="http://schemas.microsoft.com/office/drawing/2014/main" id="{36BBC8BD-894E-9849-AC65-69D797F718E9}"/>
              </a:ext>
            </a:extLst>
          </p:cNvPr>
          <p:cNvCxnSpPr>
            <a:cxnSpLocks/>
          </p:cNvCxnSpPr>
          <p:nvPr/>
        </p:nvCxnSpPr>
        <p:spPr>
          <a:xfrm>
            <a:off x="8084820" y="3172361"/>
            <a:ext cx="0" cy="504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xão Reta Unidirecional 44">
            <a:extLst>
              <a:ext uri="{FF2B5EF4-FFF2-40B4-BE49-F238E27FC236}">
                <a16:creationId xmlns:a16="http://schemas.microsoft.com/office/drawing/2014/main" id="{A8EA8B94-FADB-F748-9EB9-C0BD43C8CE70}"/>
              </a:ext>
            </a:extLst>
          </p:cNvPr>
          <p:cNvCxnSpPr/>
          <p:nvPr/>
        </p:nvCxnSpPr>
        <p:spPr>
          <a:xfrm flipH="1">
            <a:off x="5840889" y="3991267"/>
            <a:ext cx="1279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xão Reta Unidirecional 45">
            <a:extLst>
              <a:ext uri="{FF2B5EF4-FFF2-40B4-BE49-F238E27FC236}">
                <a16:creationId xmlns:a16="http://schemas.microsoft.com/office/drawing/2014/main" id="{FFE30E5C-4456-034E-B292-3B41B740BFD7}"/>
              </a:ext>
            </a:extLst>
          </p:cNvPr>
          <p:cNvCxnSpPr/>
          <p:nvPr/>
        </p:nvCxnSpPr>
        <p:spPr>
          <a:xfrm flipH="1">
            <a:off x="2817581" y="3991267"/>
            <a:ext cx="1279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xão Reta Unidirecional 47">
            <a:extLst>
              <a:ext uri="{FF2B5EF4-FFF2-40B4-BE49-F238E27FC236}">
                <a16:creationId xmlns:a16="http://schemas.microsoft.com/office/drawing/2014/main" id="{AF9D8F79-A56F-4548-B87C-3BE8A1D036EB}"/>
              </a:ext>
            </a:extLst>
          </p:cNvPr>
          <p:cNvCxnSpPr>
            <a:cxnSpLocks/>
            <a:stCxn id="18" idx="0"/>
            <a:endCxn id="12" idx="2"/>
          </p:cNvCxnSpPr>
          <p:nvPr/>
        </p:nvCxnSpPr>
        <p:spPr>
          <a:xfrm flipH="1" flipV="1">
            <a:off x="1589249" y="2733157"/>
            <a:ext cx="10867" cy="888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tângulo 52">
            <a:extLst>
              <a:ext uri="{FF2B5EF4-FFF2-40B4-BE49-F238E27FC236}">
                <a16:creationId xmlns:a16="http://schemas.microsoft.com/office/drawing/2014/main" id="{22343EEE-CF11-3244-8882-7635FF1B323C}"/>
              </a:ext>
            </a:extLst>
          </p:cNvPr>
          <p:cNvSpPr/>
          <p:nvPr/>
        </p:nvSpPr>
        <p:spPr>
          <a:xfrm>
            <a:off x="4738464" y="2418030"/>
            <a:ext cx="5825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>
                <a:solidFill>
                  <a:schemeClr val="bg1"/>
                </a:solidFill>
              </a:rPr>
              <a:t>51 </a:t>
            </a:r>
            <a:r>
              <a:rPr lang="pt-PT" sz="1200" dirty="0" err="1">
                <a:solidFill>
                  <a:schemeClr val="bg1"/>
                </a:solidFill>
              </a:rPr>
              <a:t>hpf</a:t>
            </a:r>
            <a:endParaRPr lang="pt-PT" sz="1200" dirty="0">
              <a:solidFill>
                <a:schemeClr val="bg1"/>
              </a:solidFill>
            </a:endParaRP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A8397257-0562-1D49-8481-AEEAC77FE0EE}"/>
              </a:ext>
            </a:extLst>
          </p:cNvPr>
          <p:cNvSpPr/>
          <p:nvPr/>
        </p:nvSpPr>
        <p:spPr>
          <a:xfrm>
            <a:off x="7456687" y="2456158"/>
            <a:ext cx="5825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>
                <a:solidFill>
                  <a:schemeClr val="bg1"/>
                </a:solidFill>
              </a:rPr>
              <a:t>54 </a:t>
            </a:r>
            <a:r>
              <a:rPr lang="pt-PT" sz="1200" dirty="0" err="1">
                <a:solidFill>
                  <a:schemeClr val="bg1"/>
                </a:solidFill>
              </a:rPr>
              <a:t>hpf</a:t>
            </a:r>
            <a:endParaRPr lang="pt-PT" sz="1200" dirty="0">
              <a:solidFill>
                <a:schemeClr val="bg1"/>
              </a:solidFill>
            </a:endParaRP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FF9F009D-5BBD-3E44-A889-7D74C7CE0749}"/>
              </a:ext>
            </a:extLst>
          </p:cNvPr>
          <p:cNvSpPr/>
          <p:nvPr/>
        </p:nvSpPr>
        <p:spPr>
          <a:xfrm>
            <a:off x="9415898" y="2674318"/>
            <a:ext cx="6610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/>
              <a:t>147 </a:t>
            </a:r>
            <a:r>
              <a:rPr lang="pt-PT" sz="1200" dirty="0" err="1"/>
              <a:t>hpf</a:t>
            </a:r>
            <a:endParaRPr lang="pt-PT" sz="1200" dirty="0"/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1F12E2A8-FF04-3640-9120-79EC63F733C1}"/>
              </a:ext>
            </a:extLst>
          </p:cNvPr>
          <p:cNvSpPr txBox="1"/>
          <p:nvPr/>
        </p:nvSpPr>
        <p:spPr>
          <a:xfrm>
            <a:off x="8067369" y="3266928"/>
            <a:ext cx="7410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170 </a:t>
            </a:r>
            <a:r>
              <a:rPr lang="pt-PT" sz="1400" dirty="0" err="1"/>
              <a:t>hpf</a:t>
            </a:r>
            <a:endParaRPr lang="pt-PT" sz="1400" dirty="0"/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BC54A8AC-40B7-8B4B-82A6-F7E7E948915B}"/>
              </a:ext>
            </a:extLst>
          </p:cNvPr>
          <p:cNvSpPr/>
          <p:nvPr/>
        </p:nvSpPr>
        <p:spPr>
          <a:xfrm>
            <a:off x="4840233" y="5710979"/>
            <a:ext cx="1674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200" dirty="0">
                <a:latin typeface="Times" pitchFamily="2" charset="0"/>
              </a:rPr>
              <a:t>1–5 </a:t>
            </a:r>
            <a:r>
              <a:rPr lang="pt-PT" sz="1200" dirty="0" err="1">
                <a:latin typeface="Times" pitchFamily="2" charset="0"/>
              </a:rPr>
              <a:t>days</a:t>
            </a:r>
            <a:r>
              <a:rPr lang="pt-PT" sz="1200" dirty="0">
                <a:latin typeface="Times" pitchFamily="2" charset="0"/>
              </a:rPr>
              <a:t> </a:t>
            </a:r>
            <a:r>
              <a:rPr lang="pt-PT" sz="1200" dirty="0" err="1">
                <a:latin typeface="Times" pitchFamily="2" charset="0"/>
              </a:rPr>
              <a:t>after</a:t>
            </a:r>
            <a:endParaRPr lang="pt-PT" sz="1200" dirty="0">
              <a:latin typeface="Times" pitchFamily="2" charset="0"/>
            </a:endParaRPr>
          </a:p>
          <a:p>
            <a:pPr algn="ctr"/>
            <a:r>
              <a:rPr lang="pt-PT" sz="1200" dirty="0" err="1">
                <a:latin typeface="Times" pitchFamily="2" charset="0"/>
              </a:rPr>
              <a:t>metamorphosis</a:t>
            </a:r>
            <a:endParaRPr lang="pt-PT" sz="1400" dirty="0">
              <a:latin typeface="Times" pitchFamily="2" charset="0"/>
            </a:endParaRPr>
          </a:p>
        </p:txBody>
      </p:sp>
      <p:pic>
        <p:nvPicPr>
          <p:cNvPr id="60" name="Imagem 59">
            <a:extLst>
              <a:ext uri="{FF2B5EF4-FFF2-40B4-BE49-F238E27FC236}">
                <a16:creationId xmlns:a16="http://schemas.microsoft.com/office/drawing/2014/main" id="{BF7EC8C9-412E-D341-9FF1-8F87F16882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842" b="89966" l="7001" r="94380">
                        <a14:foregroundMark x1="7025" y1="52326" x2="7025" y2="52326"/>
                        <a14:foregroundMark x1="28513" y1="6675" x2="28513" y2="6675"/>
                        <a14:foregroundMark x1="92248" y1="54737" x2="92248" y2="54737"/>
                        <a14:foregroundMark x1="94404" y1="53144" x2="94404" y2="53144"/>
                        <a14:foregroundMark x1="87815" y1="43023" x2="87815" y2="43023"/>
                        <a14:foregroundMark x1="67926" y1="18389" x2="64196" y2="27993"/>
                        <a14:foregroundMark x1="64196" y1="27993" x2="62040" y2="41042"/>
                        <a14:foregroundMark x1="62040" y1="41042" x2="62379" y2="54264"/>
                        <a14:foregroundMark x1="62379" y1="54264" x2="67224" y2="73514"/>
                        <a14:foregroundMark x1="67224" y1="73514" x2="72553" y2="78295"/>
                        <a14:foregroundMark x1="72553" y1="78295" x2="79385" y2="73428"/>
                        <a14:foregroundMark x1="79385" y1="73428" x2="81686" y2="66322"/>
                        <a14:foregroundMark x1="81686" y1="66322" x2="81444" y2="50646"/>
                        <a14:foregroundMark x1="81444" y1="50646" x2="77132" y2="33936"/>
                        <a14:foregroundMark x1="61119" y1="23643" x2="60610" y2="31438"/>
                        <a14:foregroundMark x1="60610" y1="31438" x2="56541" y2="48751"/>
                        <a14:foregroundMark x1="56541" y1="48751" x2="58891" y2="63006"/>
                        <a14:foregroundMark x1="58891" y1="63006" x2="63299" y2="75409"/>
                        <a14:foregroundMark x1="63299" y1="75409" x2="67054" y2="78553"/>
                        <a14:foregroundMark x1="67054" y1="78553" x2="77641" y2="80965"/>
                        <a14:foregroundMark x1="77641" y1="80965" x2="82389" y2="79974"/>
                        <a14:foregroundMark x1="82389" y1="79974" x2="92636" y2="53790"/>
                        <a14:foregroundMark x1="92636" y1="53790" x2="90988" y2="45349"/>
                        <a14:foregroundMark x1="90988" y1="45349" x2="84545" y2="22825"/>
                        <a14:foregroundMark x1="84545" y1="22825" x2="81177" y2="18605"/>
                        <a14:foregroundMark x1="81177" y1="18605" x2="72214" y2="13566"/>
                        <a14:foregroundMark x1="72214" y1="13566" x2="63227" y2="20672"/>
                        <a14:foregroundMark x1="63227" y1="20672" x2="61458" y2="23213"/>
                        <a14:foregroundMark x1="25436" y1="2842" x2="27713" y2="3015"/>
                        <a14:backgroundMark x1="48280" y1="36779" x2="50775" y2="51120"/>
                        <a14:backgroundMark x1="79070" y1="9302" x2="79990" y2="12102"/>
                        <a14:backgroundMark x1="92151" y1="67485" x2="91570" y2="72524"/>
                        <a14:backgroundMark x1="96003" y1="50904" x2="96221" y2="54350"/>
                        <a14:backgroundMark x1="41909" y1="15978" x2="43387" y2="18992"/>
                        <a14:backgroundMark x1="82946" y1="88674" x2="82946" y2="88674"/>
                        <a14:backgroundMark x1="82243" y1="88501" x2="78513" y2="89879"/>
                        <a14:backgroundMark x1="78731" y1="89276" x2="81468" y2="88674"/>
                        <a14:backgroundMark x1="49176" y1="66667" x2="42151" y2="82644"/>
                        <a14:backgroundMark x1="40310" y1="86047" x2="38614" y2="880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6614" y="4417668"/>
            <a:ext cx="2434930" cy="1369648"/>
          </a:xfrm>
          <a:prstGeom prst="rect">
            <a:avLst/>
          </a:prstGeom>
        </p:spPr>
      </p:pic>
      <p:sp>
        <p:nvSpPr>
          <p:cNvPr id="61" name="Retângulo 60">
            <a:extLst>
              <a:ext uri="{FF2B5EF4-FFF2-40B4-BE49-F238E27FC236}">
                <a16:creationId xmlns:a16="http://schemas.microsoft.com/office/drawing/2014/main" id="{1D8960F7-425E-794E-9C60-CBEDC48A85BA}"/>
              </a:ext>
            </a:extLst>
          </p:cNvPr>
          <p:cNvSpPr/>
          <p:nvPr/>
        </p:nvSpPr>
        <p:spPr>
          <a:xfrm>
            <a:off x="303762" y="5780948"/>
            <a:ext cx="16741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200" i="1" dirty="0" err="1">
                <a:latin typeface="Times" pitchFamily="2" charset="0"/>
              </a:rPr>
              <a:t>Patella</a:t>
            </a:r>
            <a:r>
              <a:rPr lang="pt-PT" sz="1200" i="1" dirty="0">
                <a:latin typeface="Times" pitchFamily="2" charset="0"/>
              </a:rPr>
              <a:t> </a:t>
            </a:r>
            <a:r>
              <a:rPr lang="pt-PT" sz="1200" i="1" dirty="0" err="1">
                <a:latin typeface="Times" pitchFamily="2" charset="0"/>
              </a:rPr>
              <a:t>aspera</a:t>
            </a:r>
            <a:endParaRPr lang="pt-PT" sz="1400" i="1" dirty="0">
              <a:latin typeface="Times" pitchFamily="2" charset="0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F48CBAB3-956C-7649-9D50-BAF32E847284}"/>
              </a:ext>
            </a:extLst>
          </p:cNvPr>
          <p:cNvSpPr/>
          <p:nvPr/>
        </p:nvSpPr>
        <p:spPr>
          <a:xfrm>
            <a:off x="1489282" y="5780947"/>
            <a:ext cx="16741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200" i="1" dirty="0" err="1">
                <a:latin typeface="Times" pitchFamily="2" charset="0"/>
              </a:rPr>
              <a:t>Patella</a:t>
            </a:r>
            <a:r>
              <a:rPr lang="pt-PT" sz="1200" i="1" dirty="0">
                <a:latin typeface="Times" pitchFamily="2" charset="0"/>
              </a:rPr>
              <a:t> </a:t>
            </a:r>
            <a:r>
              <a:rPr lang="pt-PT" sz="1200" i="1" dirty="0" err="1">
                <a:latin typeface="Times" pitchFamily="2" charset="0"/>
              </a:rPr>
              <a:t>candei</a:t>
            </a:r>
            <a:endParaRPr lang="pt-PT" sz="1400" i="1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7476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955</TotalTime>
  <Words>164</Words>
  <Application>Microsoft Macintosh PowerPoint</Application>
  <PresentationFormat>Personalizados</PresentationFormat>
  <Paragraphs>42</Paragraphs>
  <Slides>1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Joana Patrícia Reis Vasconcelos</dc:creator>
  <cp:lastModifiedBy>Joana Patrícia Reis Vasconcelos</cp:lastModifiedBy>
  <cp:revision>26</cp:revision>
  <dcterms:created xsi:type="dcterms:W3CDTF">2019-08-07T15:15:47Z</dcterms:created>
  <dcterms:modified xsi:type="dcterms:W3CDTF">2019-08-08T07:11:19Z</dcterms:modified>
</cp:coreProperties>
</file>

<file path=docProps/thumbnail.jpeg>
</file>